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sldIdLst>
    <p:sldId id="256" r:id="rId2"/>
    <p:sldId id="262" r:id="rId3"/>
    <p:sldId id="263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7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Presenters:</a:t>
            </a:r>
          </a:p>
          <a:p>
            <a:r>
              <a:rPr lang="en-US" dirty="0" smtClean="0"/>
              <a:t>Please use the clapping</a:t>
            </a:r>
            <a:r>
              <a:rPr lang="en-US" baseline="0" dirty="0" smtClean="0"/>
              <a:t> activity to simulate concepts around assessment and evaluation.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Presenters:</a:t>
            </a:r>
          </a:p>
          <a:p>
            <a:r>
              <a:rPr lang="en-US" dirty="0" smtClean="0"/>
              <a:t>Please see notes on the MATCH</a:t>
            </a:r>
            <a:r>
              <a:rPr lang="en-US" baseline="0" dirty="0" smtClean="0"/>
              <a:t> template for instructions regarding the jigsaw.  Student work is from grade 3 EQAO, </a:t>
            </a:r>
            <a:r>
              <a:rPr lang="en-US" baseline="0" dirty="0" err="1" smtClean="0"/>
              <a:t>Ferdie’s</a:t>
            </a:r>
            <a:r>
              <a:rPr lang="en-US" baseline="0" dirty="0" smtClean="0"/>
              <a:t> Puppy, and the Pine Tree problem.  Task cards for each group will be posted on the wiki since we can’t have instructions for three groups on 1 slide!!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Presenters:</a:t>
            </a:r>
          </a:p>
          <a:p>
            <a:r>
              <a:rPr lang="en-US" dirty="0" smtClean="0"/>
              <a:t>Create a T-chart of similarities and differences.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DA1149-D237-4E1A-95F1-6BDD83AD70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29C39C-35A7-403C-A9AD-E318AEA567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3CF2F5-92C3-4A24-B8DC-08E63BAB21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5BF8E1-8B97-4BB3-8BB3-64B7157A55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590C2F-3874-4743-BAAE-3D6C10A3D5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20971-B3F6-4293-8DC8-2DA40AEF0A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C1BC7D-0A84-4DC9-AF41-7146A3300D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BE0577-9AE1-47AA-8B5B-9BC4B763B9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FFA271-B129-4D62-8143-76F7B64A04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039978-2D86-4131-959A-20076E35E8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EC7D2A-914C-4FA9-81FA-D01E2FFDBF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pitchFamily="34" charset="0"/>
              </a:rPr>
              <a:t>Second level</a:t>
            </a:r>
          </a:p>
          <a:p>
            <a:pPr lvl="2"/>
            <a:r>
              <a:rPr lang="en-US" smtClean="0">
                <a:sym typeface="Arial" pitchFamily="34" charset="0"/>
              </a:rPr>
              <a:t>Third level</a:t>
            </a:r>
          </a:p>
          <a:p>
            <a:pPr lvl="3"/>
            <a:r>
              <a:rPr lang="en-US" smtClean="0">
                <a:sym typeface="Arial" pitchFamily="34" charset="0"/>
              </a:rPr>
              <a:t>Fourth level</a:t>
            </a:r>
          </a:p>
          <a:p>
            <a:pPr lvl="4"/>
            <a:r>
              <a:rPr lang="en-US" smtClean="0">
                <a:sym typeface="Arial" pitchFamily="34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fld id="{7DDE9EEF-FD29-4DD3-A19D-DC7E14B0B5A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pitchFamily="34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5438" y="269875"/>
            <a:ext cx="26543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75F76181-F248-4261-A6FE-8BF0663134C6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9906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2011</a:t>
            </a:r>
            <a:endParaRPr lang="en-US" sz="480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3505200"/>
          </a:xfrm>
        </p:spPr>
        <p:txBody>
          <a:bodyPr rIns="132080"/>
          <a:lstStyle/>
          <a:p>
            <a:pPr marL="39688" indent="0" algn="ctr" eaLnBrk="1" hangingPunct="1">
              <a:buFont typeface="Arial" pitchFamily="34" charset="0"/>
              <a:buNone/>
            </a:pPr>
            <a:r>
              <a:rPr lang="en-US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Breakout Session 3:  Responding to Students Over Time</a:t>
            </a:r>
            <a:endParaRPr lang="en-US" dirty="0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pitchFamily="34" charset="0"/>
              <a:buNone/>
            </a:pPr>
            <a:endParaRPr lang="en-US" dirty="0" smtClean="0"/>
          </a:p>
          <a:p>
            <a:pPr marL="39688" indent="0" algn="ctr" eaLnBrk="1" hangingPunct="1">
              <a:buFont typeface="Arial" pitchFamily="34" charset="0"/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 noChangeArrowheads="1"/>
          </p:cNvSpPr>
          <p:nvPr>
            <p:ph type="title"/>
          </p:nvPr>
        </p:nvSpPr>
        <p:spPr/>
        <p:txBody>
          <a:bodyPr rIns="132080"/>
          <a:lstStyle/>
          <a:p>
            <a:pPr indent="0" eaLnBrk="1" hangingPunct="1"/>
            <a:r>
              <a:rPr lang="en-US" dirty="0" smtClean="0"/>
              <a:t>Learning Goals</a:t>
            </a:r>
          </a:p>
        </p:txBody>
      </p:sp>
      <p:sp>
        <p:nvSpPr>
          <p:cNvPr id="16386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124200"/>
          </a:xfrm>
        </p:spPr>
        <p:txBody>
          <a:bodyPr rIns="132080"/>
          <a:lstStyle/>
          <a:p>
            <a:pPr eaLnBrk="1" hangingPunct="1"/>
            <a:r>
              <a:rPr lang="en-US" dirty="0" smtClean="0"/>
              <a:t>I will use student samples to identify the next step for student learning.</a:t>
            </a:r>
          </a:p>
          <a:p>
            <a:pPr eaLnBrk="1" hangingPunct="1"/>
            <a:r>
              <a:rPr lang="en-US" dirty="0" smtClean="0"/>
              <a:t>I will develop a clearer understanding of what it means to respond to students over time.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3EA847-7867-4DE4-B9A1-A38845633CD4}" type="slidenum">
              <a:rPr lang="en-US"/>
              <a:pPr/>
              <a:t>2</a:t>
            </a:fld>
            <a:endParaRPr lang="en-US"/>
          </a:p>
        </p:txBody>
      </p:sp>
      <p:pic>
        <p:nvPicPr>
          <p:cNvPr id="16388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A2439CC8-0762-4B0A-ADAF-EE5C41E60325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2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dirty="0" smtClean="0"/>
              <a:t>Before/Part 1/Minds On</a:t>
            </a:r>
            <a:br>
              <a:rPr lang="en-US" dirty="0" smtClean="0"/>
            </a:br>
            <a:r>
              <a:rPr lang="en-US" sz="4000" dirty="0" smtClean="0"/>
              <a:t>Fishing in Someone Else’s Shoes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Together, we are going to explore some concepts around assessment and evaluation using a group activity.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9DCD6EE-7112-4003-97E3-D22425749C8C}" type="slidenum">
              <a:rPr lang="en-US"/>
              <a:pPr/>
              <a:t>3</a:t>
            </a:fld>
            <a:endParaRPr lang="en-US"/>
          </a:p>
        </p:txBody>
      </p:sp>
      <p:pic>
        <p:nvPicPr>
          <p:cNvPr id="1026" name="Picture 2" descr="C:\Documents and Settings\cchaput\Local Settings\Temporary Internet Files\Content.IE5\S9EBGP67\MM900303478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799" y="3505200"/>
            <a:ext cx="3473949" cy="218503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dirty="0" smtClean="0"/>
              <a:t>During/Part 2/Action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/>
          <a:lstStyle/>
          <a:p>
            <a:r>
              <a:rPr lang="en-US" sz="2800" dirty="0" smtClean="0"/>
              <a:t>We will be doing a jigsaw activity, which will allow you to focus on student work samples.</a:t>
            </a:r>
          </a:p>
          <a:p>
            <a:r>
              <a:rPr lang="en-US" sz="2800" dirty="0" smtClean="0"/>
              <a:t>Please get into groups of 3 using algebraic representations.  Once you have found your partner, number yourselves 1, 2 and 3.</a:t>
            </a:r>
          </a:p>
          <a:p>
            <a:r>
              <a:rPr lang="en-US" sz="2800" dirty="0" smtClean="0"/>
              <a:t>Groups 1, 2 and 3 will be focusing on different student samples, then your triad will “reconvene” for sharing later.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94C43D5-5E09-4A02-9111-65373F7551F7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After/Part 3/Consolidation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triad will share an observation about what was similar and different about your experiences in the larger groups.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BF8E1-8B97-4BB3-8BB3-64B7157A5512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2819400" y="3429000"/>
            <a:ext cx="3238500" cy="1952624"/>
            <a:chOff x="1824" y="633"/>
            <a:chExt cx="2834" cy="2849"/>
          </a:xfrm>
        </p:grpSpPr>
        <p:sp>
          <p:nvSpPr>
            <p:cNvPr id="2051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052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053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054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Fishing for Your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72000"/>
          </a:xfrm>
        </p:spPr>
        <p:txBody>
          <a:bodyPr/>
          <a:lstStyle/>
          <a:p>
            <a:r>
              <a:rPr lang="en-US" sz="2400" dirty="0" smtClean="0"/>
              <a:t>Please reflect on the following quotation:</a:t>
            </a:r>
          </a:p>
          <a:p>
            <a:pPr>
              <a:buNone/>
            </a:pPr>
            <a:r>
              <a:rPr lang="en-US" i="1" dirty="0" smtClean="0"/>
              <a:t>The charm of fishing is that it is the pursuit of that which is elusive but attainable, a perpetual series of occasions for hope – Anonymous</a:t>
            </a:r>
            <a:endParaRPr lang="en-US" b="1" i="1" u="sng" dirty="0" smtClean="0"/>
          </a:p>
          <a:p>
            <a:r>
              <a:rPr lang="en-US" sz="2400" dirty="0" smtClean="0"/>
              <a:t>Think of an experience that you have had so far at CAMPPP that has given you hope about teaching algebra.</a:t>
            </a:r>
          </a:p>
          <a:p>
            <a:r>
              <a:rPr lang="en-US" sz="2400" dirty="0" smtClean="0"/>
              <a:t>You deserve a medal!! Your fishing charm for today is an award for your </a:t>
            </a:r>
            <a:r>
              <a:rPr lang="en-US" sz="2400" smtClean="0"/>
              <a:t>amazing feats.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BF8E1-8B97-4BB3-8BB3-64B7157A551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Pages>0</Pages>
  <Words>327</Words>
  <Characters>0</Characters>
  <Application>Microsoft Office PowerPoint</Application>
  <PresentationFormat>On-screen Show (4:3)</PresentationFormat>
  <Lines>0</Lines>
  <Paragraphs>32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2_Default Design</vt:lpstr>
      <vt:lpstr>Math CAMPPP 2011</vt:lpstr>
      <vt:lpstr>Learning Goals</vt:lpstr>
      <vt:lpstr>Before/Part 1/Minds On Fishing in Someone Else’s Shoes</vt:lpstr>
      <vt:lpstr>During/Part 2/Action</vt:lpstr>
      <vt:lpstr>After/Part 3/Consolidation</vt:lpstr>
      <vt:lpstr>Fishing for Your Thoughts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subject/>
  <dc:creator>CSC</dc:creator>
  <cp:keywords/>
  <dc:description/>
  <cp:lastModifiedBy>cchaput</cp:lastModifiedBy>
  <cp:revision>10</cp:revision>
  <dcterms:modified xsi:type="dcterms:W3CDTF">2011-08-19T00:53:24Z</dcterms:modified>
</cp:coreProperties>
</file>